
<file path=[Content_Types].xml><?xml version="1.0" encoding="utf-8"?>
<Types xmlns="http://schemas.openxmlformats.org/package/2006/content-types"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54" autoAdjust="0"/>
    <p:restoredTop sz="94676" autoAdjust="0"/>
  </p:normalViewPr>
  <p:slideViewPr>
    <p:cSldViewPr>
      <p:cViewPr>
        <p:scale>
          <a:sx n="118" d="100"/>
          <a:sy n="118" d="100"/>
        </p:scale>
        <p:origin x="-1434" y="19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988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104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2B5D1C-A478-49E8-AE32-37F6ACE47EF0}" type="datetimeFigureOut">
              <a:rPr lang="ru-RU" smtClean="0"/>
              <a:t>25.04.2015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28A2B5-4EA2-47A1-B8BD-B45C94F3F7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19401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28A2B5-4EA2-47A1-B8BD-B45C94F3F7BF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70464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3538F9-51CF-4012-A667-4A335C117A3D}" type="datetimeFigureOut">
              <a:rPr lang="ru-RU" smtClean="0"/>
              <a:t>25.04.2015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1F51C-7669-4B9F-B3FD-B38293DBAE46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3538F9-51CF-4012-A667-4A335C117A3D}" type="datetimeFigureOut">
              <a:rPr lang="ru-RU" smtClean="0"/>
              <a:t>25.04.2015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1F51C-7669-4B9F-B3FD-B38293DBAE4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3538F9-51CF-4012-A667-4A335C117A3D}" type="datetimeFigureOut">
              <a:rPr lang="ru-RU" smtClean="0"/>
              <a:t>25.04.2015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1F51C-7669-4B9F-B3FD-B38293DBAE4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3538F9-51CF-4012-A667-4A335C117A3D}" type="datetimeFigureOut">
              <a:rPr lang="ru-RU" smtClean="0"/>
              <a:t>25.04.2015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1F51C-7669-4B9F-B3FD-B38293DBAE4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3538F9-51CF-4012-A667-4A335C117A3D}" type="datetimeFigureOut">
              <a:rPr lang="ru-RU" smtClean="0"/>
              <a:t>25.04.2015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1A21F51C-7669-4B9F-B3FD-B38293DBAE4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3538F9-51CF-4012-A667-4A335C117A3D}" type="datetimeFigureOut">
              <a:rPr lang="ru-RU" smtClean="0"/>
              <a:t>25.04.2015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1F51C-7669-4B9F-B3FD-B38293DBAE4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3538F9-51CF-4012-A667-4A335C117A3D}" type="datetimeFigureOut">
              <a:rPr lang="ru-RU" smtClean="0"/>
              <a:t>25.04.2015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1F51C-7669-4B9F-B3FD-B38293DBAE4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3538F9-51CF-4012-A667-4A335C117A3D}" type="datetimeFigureOut">
              <a:rPr lang="ru-RU" smtClean="0"/>
              <a:t>25.04.2015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1F51C-7669-4B9F-B3FD-B38293DBAE4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3538F9-51CF-4012-A667-4A335C117A3D}" type="datetimeFigureOut">
              <a:rPr lang="ru-RU" smtClean="0"/>
              <a:t>25.04.2015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1F51C-7669-4B9F-B3FD-B38293DBAE4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3538F9-51CF-4012-A667-4A335C117A3D}" type="datetimeFigureOut">
              <a:rPr lang="ru-RU" smtClean="0"/>
              <a:t>25.04.2015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1F51C-7669-4B9F-B3FD-B38293DBAE4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3538F9-51CF-4012-A667-4A335C117A3D}" type="datetimeFigureOut">
              <a:rPr lang="ru-RU" smtClean="0"/>
              <a:t>25.04.2015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1F51C-7669-4B9F-B3FD-B38293DBAE4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153538F9-51CF-4012-A667-4A335C117A3D}" type="datetimeFigureOut">
              <a:rPr lang="ru-RU" smtClean="0"/>
              <a:t>25.04.2015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1A21F51C-7669-4B9F-B3FD-B38293DBAE46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1916832"/>
            <a:ext cx="8011783" cy="1656184"/>
          </a:xfr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smtClean="0"/>
              <a:t>TYPES OF QUESTIONS IN ENGLISH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5445224"/>
            <a:ext cx="6400800" cy="1080120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endParaRPr lang="ru-RU" dirty="0"/>
          </a:p>
        </p:txBody>
      </p:sp>
      <p:pic>
        <p:nvPicPr>
          <p:cNvPr id="1030" name="Picture 6" descr="C:\Users\DIMA\AppData\Local\Microsoft\Windows\Temporary Internet Files\Content.IE5\IB4BJDRW\MC900440424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332656"/>
            <a:ext cx="1827886" cy="15060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2424463"/>
      </p:ext>
    </p:extLst>
  </p:cSld>
  <p:clrMapOvr>
    <a:masterClrMapping/>
  </p:clrMapOvr>
  <p:transition spd="slow" advTm="2237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gradFill flip="none" rotWithShape="1">
            <a:gsLst>
              <a:gs pos="0">
                <a:schemeClr val="accent6">
                  <a:shade val="30000"/>
                  <a:satMod val="115000"/>
                </a:schemeClr>
              </a:gs>
              <a:gs pos="50000">
                <a:schemeClr val="accent6">
                  <a:shade val="67500"/>
                  <a:satMod val="115000"/>
                </a:schemeClr>
              </a:gs>
              <a:gs pos="100000">
                <a:schemeClr val="accent6">
                  <a:shade val="100000"/>
                  <a:satMod val="115000"/>
                </a:schemeClr>
              </a:gs>
            </a:gsLst>
            <a:lin ang="5400000" scaled="1"/>
            <a:tileRect/>
          </a:gradFill>
        </p:spPr>
        <p:txBody>
          <a:bodyPr/>
          <a:lstStyle/>
          <a:p>
            <a:r>
              <a:rPr lang="en-US" dirty="0" smtClean="0">
                <a:latin typeface="Algerian" pitchFamily="82" charset="0"/>
              </a:rPr>
              <a:t>QUESTION TAGS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5400000" scaled="1"/>
            <a:tileRect/>
          </a:gradFill>
        </p:spPr>
        <p:txBody>
          <a:bodyPr/>
          <a:lstStyle/>
          <a:p>
            <a:pPr marL="0" indent="0" algn="ctr">
              <a:buNone/>
            </a:pPr>
            <a:r>
              <a:rPr lang="en-US" dirty="0" smtClean="0"/>
              <a:t>(We use them for confirmation of or agreement to our statement. We form question tags with an auxiliary verb and a personal pronoun.)</a:t>
            </a:r>
          </a:p>
          <a:p>
            <a:pPr marL="0" indent="0" algn="ctr">
              <a:buNone/>
            </a:pPr>
            <a:r>
              <a:rPr lang="en-US" i="1" dirty="0" smtClean="0"/>
              <a:t>He can drive, </a:t>
            </a:r>
            <a:r>
              <a:rPr lang="en-US" i="1" u="sng" dirty="0" smtClean="0"/>
              <a:t>can’t he</a:t>
            </a:r>
            <a:r>
              <a:rPr lang="en-US" i="1" dirty="0" smtClean="0"/>
              <a:t>?</a:t>
            </a:r>
            <a:endParaRPr lang="ru-RU" i="1" dirty="0"/>
          </a:p>
        </p:txBody>
      </p:sp>
    </p:spTree>
    <p:extLst>
      <p:ext uri="{BB962C8B-B14F-4D97-AF65-F5344CB8AC3E}">
        <p14:creationId xmlns:p14="http://schemas.microsoft.com/office/powerpoint/2010/main" val="2100232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288"/>
    </mc:Choice>
    <mc:Fallback xmlns="">
      <p:transition spd="slow" advTm="20288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2420888"/>
          </a:xfrm>
          <a:gradFill flip="none" rotWithShape="1">
            <a:gsLst>
              <a:gs pos="0">
                <a:schemeClr val="accent6">
                  <a:shade val="30000"/>
                  <a:satMod val="115000"/>
                </a:schemeClr>
              </a:gs>
              <a:gs pos="50000">
                <a:schemeClr val="accent6">
                  <a:shade val="67500"/>
                  <a:satMod val="115000"/>
                </a:schemeClr>
              </a:gs>
              <a:gs pos="100000">
                <a:schemeClr val="accent6">
                  <a:shade val="100000"/>
                  <a:satMod val="115000"/>
                </a:schemeClr>
              </a:gs>
            </a:gsLst>
            <a:lin ang="5400000" scaled="1"/>
            <a:tileRect/>
          </a:gradFill>
        </p:spPr>
        <p:txBody>
          <a:bodyPr>
            <a:normAutofit/>
          </a:bodyPr>
          <a:lstStyle/>
          <a:p>
            <a:r>
              <a:rPr lang="en-US" dirty="0" smtClean="0"/>
              <a:t>WORD ORDER IN QUESTION TAGS</a:t>
            </a:r>
            <a:br>
              <a:rPr lang="en-US" dirty="0" smtClean="0"/>
            </a:b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03747706"/>
              </p:ext>
            </p:extLst>
          </p:nvPr>
        </p:nvGraphicFramePr>
        <p:xfrm>
          <a:off x="467544" y="2924944"/>
          <a:ext cx="8229600" cy="2664817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4114800"/>
                <a:gridCol w="41148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</a:tr>
              <a:tr h="2293977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Direct</a:t>
                      </a:r>
                      <a:r>
                        <a:rPr lang="en-US" baseline="0" dirty="0" smtClean="0"/>
                        <a:t> word order</a:t>
                      </a:r>
                    </a:p>
                    <a:p>
                      <a:pPr algn="ctr"/>
                      <a:endParaRPr lang="en-US" baseline="0" dirty="0" smtClean="0"/>
                    </a:p>
                    <a:p>
                      <a:pPr algn="ctr"/>
                      <a:endParaRPr lang="ru-RU" baseline="0" dirty="0" smtClean="0"/>
                    </a:p>
                    <a:p>
                      <a:pPr algn="ctr"/>
                      <a:r>
                        <a:rPr lang="en-US" b="1" baseline="0" dirty="0" smtClean="0"/>
                        <a:t>He can drive,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“a tag”</a:t>
                      </a:r>
                      <a:endParaRPr lang="ru-RU" dirty="0" smtClean="0"/>
                    </a:p>
                    <a:p>
                      <a:pPr algn="ctr"/>
                      <a:endParaRPr lang="en-US" dirty="0" smtClean="0"/>
                    </a:p>
                    <a:p>
                      <a:pPr algn="ctr"/>
                      <a:endParaRPr lang="en-US" dirty="0" smtClean="0"/>
                    </a:p>
                    <a:p>
                      <a:pPr algn="ctr"/>
                      <a:r>
                        <a:rPr lang="en-US" b="1" dirty="0" smtClean="0"/>
                        <a:t>can’t he?</a:t>
                      </a:r>
                      <a:endParaRPr lang="ru-RU" b="1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71775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917"/>
    </mc:Choice>
    <mc:Fallback xmlns="">
      <p:transition spd="slow" advTm="18917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gradFill flip="none" rotWithShape="1">
            <a:gsLst>
              <a:gs pos="0">
                <a:schemeClr val="accent6">
                  <a:shade val="30000"/>
                  <a:satMod val="115000"/>
                </a:schemeClr>
              </a:gs>
              <a:gs pos="50000">
                <a:schemeClr val="accent6">
                  <a:shade val="67500"/>
                  <a:satMod val="115000"/>
                </a:schemeClr>
              </a:gs>
              <a:gs pos="100000">
                <a:schemeClr val="accent6">
                  <a:shade val="100000"/>
                  <a:satMod val="115000"/>
                </a:schemeClr>
              </a:gs>
            </a:gsLst>
            <a:lin ang="5400000" scaled="1"/>
            <a:tileRect/>
          </a:gradFill>
        </p:spPr>
        <p:txBody>
          <a:bodyPr>
            <a:normAutofit fontScale="90000"/>
          </a:bodyPr>
          <a:lstStyle/>
          <a:p>
            <a:r>
              <a:rPr lang="en-US" dirty="0" smtClean="0"/>
              <a:t>THE RULES OF FORMATION QUESTIONS TAGS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78545097"/>
              </p:ext>
            </p:extLst>
          </p:nvPr>
        </p:nvGraphicFramePr>
        <p:xfrm>
          <a:off x="457200" y="1600200"/>
          <a:ext cx="8229600" cy="421132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4114800"/>
                <a:gridCol w="41148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4800" dirty="0" smtClean="0"/>
                        <a:t>+</a:t>
                      </a:r>
                    </a:p>
                    <a:p>
                      <a:pPr algn="ctr"/>
                      <a:r>
                        <a:rPr lang="en-US" sz="4800" dirty="0" smtClean="0"/>
                        <a:t>He can drive,</a:t>
                      </a:r>
                      <a:endParaRPr lang="ru-RU" sz="4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dirty="0" smtClean="0"/>
                        <a:t>-</a:t>
                      </a:r>
                    </a:p>
                    <a:p>
                      <a:pPr algn="ctr"/>
                      <a:r>
                        <a:rPr lang="en-US" sz="4800" dirty="0" smtClean="0"/>
                        <a:t>can’t he?</a:t>
                      </a:r>
                      <a:endParaRPr lang="ru-RU" sz="4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4800" dirty="0" smtClean="0"/>
                        <a:t>-</a:t>
                      </a:r>
                    </a:p>
                    <a:p>
                      <a:pPr algn="ctr"/>
                      <a:r>
                        <a:rPr lang="en-US" sz="4800" dirty="0" smtClean="0"/>
                        <a:t>He can’t drive,</a:t>
                      </a:r>
                      <a:endParaRPr lang="ru-RU" sz="4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dirty="0" smtClean="0"/>
                        <a:t>+</a:t>
                      </a:r>
                    </a:p>
                    <a:p>
                      <a:pPr algn="ctr"/>
                      <a:r>
                        <a:rPr lang="en-US" sz="4800" dirty="0" smtClean="0"/>
                        <a:t>can he?</a:t>
                      </a:r>
                      <a:endParaRPr lang="ru-RU" sz="48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17729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26"/>
    </mc:Choice>
    <mc:Fallback xmlns="">
      <p:transition spd="slow" advTm="20026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gradFill flip="none" rotWithShape="1">
            <a:gsLst>
              <a:gs pos="0">
                <a:schemeClr val="accent6">
                  <a:shade val="30000"/>
                  <a:satMod val="115000"/>
                </a:schemeClr>
              </a:gs>
              <a:gs pos="50000">
                <a:schemeClr val="accent6">
                  <a:shade val="67500"/>
                  <a:satMod val="115000"/>
                </a:schemeClr>
              </a:gs>
              <a:gs pos="100000">
                <a:schemeClr val="accent6">
                  <a:shade val="100000"/>
                  <a:satMod val="115000"/>
                </a:schemeClr>
              </a:gs>
            </a:gsLst>
            <a:lin ang="5400000" scaled="1"/>
            <a:tileRect/>
          </a:gradFill>
        </p:spPr>
        <p:txBody>
          <a:bodyPr>
            <a:normAutofit/>
          </a:bodyPr>
          <a:lstStyle/>
          <a:p>
            <a:r>
              <a:rPr lang="en-US" dirty="0" smtClean="0">
                <a:latin typeface="Algerian" pitchFamily="82" charset="0"/>
              </a:rPr>
              <a:t>ALTERNATIVE QUESTIONS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5400000" scaled="1"/>
            <a:tileRect/>
          </a:gradFill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400" dirty="0" smtClean="0"/>
              <a:t>Begin with an auxiliary verb + “or”</a:t>
            </a:r>
          </a:p>
          <a:p>
            <a:pPr marL="0" indent="0" algn="ctr">
              <a:buNone/>
            </a:pPr>
            <a:endParaRPr lang="en-US" sz="4400" dirty="0"/>
          </a:p>
          <a:p>
            <a:pPr marL="0" indent="0" algn="ctr">
              <a:buNone/>
            </a:pPr>
            <a:r>
              <a:rPr lang="en-US" sz="4400" i="1" u="sng" dirty="0" smtClean="0"/>
              <a:t>Does</a:t>
            </a:r>
            <a:r>
              <a:rPr lang="en-US" sz="4400" dirty="0" smtClean="0"/>
              <a:t> </a:t>
            </a:r>
            <a:r>
              <a:rPr lang="en-US" sz="4400" i="1" dirty="0" smtClean="0"/>
              <a:t>he help you every day </a:t>
            </a:r>
            <a:r>
              <a:rPr lang="en-US" sz="4400" i="1" u="sng" dirty="0" smtClean="0"/>
              <a:t>or</a:t>
            </a:r>
            <a:r>
              <a:rPr lang="en-US" sz="4400" i="1" dirty="0" smtClean="0"/>
              <a:t> every other day?</a:t>
            </a:r>
            <a:endParaRPr lang="ru-RU" sz="4400" i="1" dirty="0"/>
          </a:p>
        </p:txBody>
      </p:sp>
    </p:spTree>
    <p:extLst>
      <p:ext uri="{BB962C8B-B14F-4D97-AF65-F5344CB8AC3E}">
        <p14:creationId xmlns:p14="http://schemas.microsoft.com/office/powerpoint/2010/main" val="3819948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882"/>
    </mc:Choice>
    <mc:Fallback xmlns="">
      <p:transition spd="slow" advTm="19882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14202"/>
          </a:xfrm>
          <a:gradFill flip="none" rotWithShape="1">
            <a:gsLst>
              <a:gs pos="0">
                <a:schemeClr val="accent6">
                  <a:shade val="30000"/>
                  <a:satMod val="115000"/>
                </a:schemeClr>
              </a:gs>
              <a:gs pos="50000">
                <a:schemeClr val="accent6">
                  <a:shade val="67500"/>
                  <a:satMod val="115000"/>
                </a:schemeClr>
              </a:gs>
              <a:gs pos="100000">
                <a:schemeClr val="accent6">
                  <a:shade val="100000"/>
                  <a:satMod val="115000"/>
                </a:schemeClr>
              </a:gs>
            </a:gsLst>
            <a:lin ang="5400000" scaled="1"/>
            <a:tileRect/>
          </a:gradFill>
        </p:spPr>
        <p:txBody>
          <a:bodyPr>
            <a:normAutofit fontScale="90000"/>
          </a:bodyPr>
          <a:lstStyle/>
          <a:p>
            <a:r>
              <a:rPr lang="en-US" dirty="0" smtClean="0"/>
              <a:t>WORD ORDER IN ALTERNATIVE QUESTIONS(</a:t>
            </a:r>
            <a:r>
              <a:rPr lang="ru-RU" dirty="0" smtClean="0"/>
              <a:t>порядок слов в альтернативных вопросах)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49197759"/>
              </p:ext>
            </p:extLst>
          </p:nvPr>
        </p:nvGraphicFramePr>
        <p:xfrm>
          <a:off x="457200" y="2205038"/>
          <a:ext cx="8229600" cy="3589252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371600"/>
                <a:gridCol w="1371600"/>
                <a:gridCol w="1371600"/>
                <a:gridCol w="1371600"/>
                <a:gridCol w="1371600"/>
                <a:gridCol w="1371600"/>
              </a:tblGrid>
              <a:tr h="647898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6</a:t>
                      </a:r>
                      <a:endParaRPr lang="ru-RU" dirty="0"/>
                    </a:p>
                  </a:txBody>
                  <a:tcPr/>
                </a:tc>
              </a:tr>
              <a:tr h="2941354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Auxiliary</a:t>
                      </a:r>
                      <a:r>
                        <a:rPr lang="en-US" sz="1400" baseline="0" dirty="0" smtClean="0"/>
                        <a:t> verb</a:t>
                      </a:r>
                    </a:p>
                    <a:p>
                      <a:pPr algn="ctr"/>
                      <a:endParaRPr lang="ru-RU" sz="1400" baseline="0" dirty="0" smtClean="0"/>
                    </a:p>
                    <a:p>
                      <a:pPr algn="ctr"/>
                      <a:r>
                        <a:rPr lang="en-US" sz="1400" b="1" baseline="0" dirty="0" smtClean="0"/>
                        <a:t>Does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subject</a:t>
                      </a:r>
                      <a:endParaRPr lang="en-US" sz="1400" dirty="0" smtClean="0"/>
                    </a:p>
                    <a:p>
                      <a:pPr algn="ctr"/>
                      <a:endParaRPr lang="en-US" sz="1400" dirty="0" smtClean="0"/>
                    </a:p>
                    <a:p>
                      <a:pPr algn="ctr"/>
                      <a:r>
                        <a:rPr lang="en-US" sz="1400" b="1" dirty="0" smtClean="0"/>
                        <a:t>he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Object</a:t>
                      </a:r>
                      <a:endParaRPr lang="en-US" sz="1400" dirty="0" smtClean="0"/>
                    </a:p>
                    <a:p>
                      <a:pPr algn="ctr"/>
                      <a:endParaRPr lang="en-US" sz="1400" dirty="0" smtClean="0"/>
                    </a:p>
                    <a:p>
                      <a:pPr algn="ctr"/>
                      <a:r>
                        <a:rPr lang="en-US" sz="1400" b="1" dirty="0" smtClean="0"/>
                        <a:t>help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additional</a:t>
                      </a:r>
                      <a:r>
                        <a:rPr lang="en-US" sz="1400" baseline="0" dirty="0" smtClean="0"/>
                        <a:t> parts of the sentence</a:t>
                      </a:r>
                      <a:endParaRPr lang="ru-RU" sz="1400" baseline="0" dirty="0" smtClean="0"/>
                    </a:p>
                    <a:p>
                      <a:pPr algn="ctr"/>
                      <a:r>
                        <a:rPr lang="en-US" sz="1400" b="1" baseline="0" dirty="0" smtClean="0"/>
                        <a:t>you </a:t>
                      </a:r>
                      <a:r>
                        <a:rPr lang="en-US" sz="1400" b="1" baseline="0" dirty="0" smtClean="0"/>
                        <a:t>every day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“or</a:t>
                      </a:r>
                      <a:r>
                        <a:rPr lang="en-US" sz="1400" dirty="0" smtClean="0"/>
                        <a:t>”</a:t>
                      </a:r>
                      <a:endParaRPr lang="ru-RU" sz="14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additional parts of the sentence</a:t>
                      </a:r>
                      <a:endParaRPr kumimoji="0" lang="ru-RU" sz="14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en-US" sz="1400" b="1" dirty="0" smtClean="0"/>
                        <a:t>every </a:t>
                      </a:r>
                      <a:r>
                        <a:rPr lang="en-US" sz="1400" b="1" dirty="0" smtClean="0"/>
                        <a:t>other day?</a:t>
                      </a:r>
                      <a:endParaRPr lang="ru-RU" sz="1400" b="1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89310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867"/>
    </mc:Choice>
    <mc:Fallback xmlns="">
      <p:transition spd="slow" advTm="18867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gradFill flip="none" rotWithShape="1">
            <a:gsLst>
              <a:gs pos="0">
                <a:schemeClr val="accent6">
                  <a:shade val="30000"/>
                  <a:satMod val="115000"/>
                </a:schemeClr>
              </a:gs>
              <a:gs pos="50000">
                <a:schemeClr val="accent6">
                  <a:shade val="67500"/>
                  <a:satMod val="115000"/>
                </a:schemeClr>
              </a:gs>
              <a:gs pos="100000">
                <a:schemeClr val="accent6">
                  <a:shade val="100000"/>
                  <a:satMod val="115000"/>
                </a:schemeClr>
              </a:gs>
            </a:gsLst>
            <a:lin ang="2700000" scaled="1"/>
            <a:tileRect/>
          </a:gradFill>
          <a:scene3d>
            <a:camera prst="perspectiveFront"/>
            <a:lightRig rig="threePt" dir="t"/>
          </a:scene3d>
        </p:spPr>
        <p:txBody>
          <a:bodyPr>
            <a:normAutofit fontScale="90000"/>
          </a:bodyPr>
          <a:lstStyle/>
          <a:p>
            <a:r>
              <a:rPr lang="en-US" dirty="0" smtClean="0"/>
              <a:t>THERE ARE FIVE TYPES OF QUESTIONS IN ENGLISH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/>
              <a:t>YES/NO QUESTIONS</a:t>
            </a:r>
          </a:p>
          <a:p>
            <a:r>
              <a:rPr lang="en-US" dirty="0" smtClean="0"/>
              <a:t>SPECIAL QUESTIONS</a:t>
            </a:r>
          </a:p>
          <a:p>
            <a:r>
              <a:rPr lang="en-US" dirty="0" smtClean="0"/>
              <a:t>SUBJECT QUESTIONS</a:t>
            </a:r>
          </a:p>
          <a:p>
            <a:r>
              <a:rPr lang="en-US" dirty="0" smtClean="0"/>
              <a:t>QUESTION TAGS</a:t>
            </a:r>
          </a:p>
          <a:p>
            <a:r>
              <a:rPr lang="en-US" dirty="0" smtClean="0"/>
              <a:t>ALTERNATIVE QUESTIONS</a:t>
            </a:r>
            <a:endParaRPr lang="ru-RU" dirty="0"/>
          </a:p>
        </p:txBody>
      </p:sp>
      <p:pic>
        <p:nvPicPr>
          <p:cNvPr id="2051" name="Picture 3" descr="C:\Program Files\Microsoft Office\MEDIA\CAGCAT10\j0299125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3717032"/>
            <a:ext cx="2376264" cy="2165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7184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738"/>
    </mc:Choice>
    <mc:Fallback xmlns="">
      <p:transition spd="slow" advTm="11738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143000"/>
          </a:xfrm>
          <a:gradFill flip="none" rotWithShape="1">
            <a:gsLst>
              <a:gs pos="0">
                <a:schemeClr val="accent6">
                  <a:lumMod val="75000"/>
                  <a:shade val="30000"/>
                  <a:satMod val="115000"/>
                </a:schemeClr>
              </a:gs>
              <a:gs pos="50000">
                <a:schemeClr val="accent6">
                  <a:lumMod val="75000"/>
                  <a:shade val="67500"/>
                  <a:satMod val="115000"/>
                </a:schemeClr>
              </a:gs>
              <a:gs pos="100000">
                <a:schemeClr val="accent6">
                  <a:lumMod val="75000"/>
                  <a:shade val="100000"/>
                  <a:satMod val="115000"/>
                </a:schemeClr>
              </a:gs>
            </a:gsLst>
            <a:lin ang="2700000" scaled="1"/>
            <a:tileRect/>
          </a:gradFill>
        </p:spPr>
        <p:txBody>
          <a:bodyPr/>
          <a:lstStyle/>
          <a:p>
            <a:r>
              <a:rPr lang="en-US" b="1" dirty="0" smtClean="0">
                <a:latin typeface="Algerian" pitchFamily="82" charset="0"/>
              </a:rPr>
              <a:t>YES/NO QUESTIONS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0" scaled="1"/>
            <a:tileRect/>
          </a:gradFill>
        </p:spPr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en-US" sz="4000" b="1" dirty="0" smtClean="0"/>
              <a:t>(questions without questions words, questions are usually formed by changing the word order; this means the auxiliary or modal verb comes before the subject).</a:t>
            </a:r>
          </a:p>
          <a:p>
            <a:pPr marL="0" indent="0" algn="ctr">
              <a:buNone/>
            </a:pPr>
            <a:r>
              <a:rPr lang="en-US" sz="4000" i="1" u="sng" dirty="0" smtClean="0"/>
              <a:t>Can </a:t>
            </a:r>
            <a:r>
              <a:rPr lang="en-US" sz="4000" i="1" dirty="0" smtClean="0"/>
              <a:t>she type?</a:t>
            </a:r>
          </a:p>
          <a:p>
            <a:pPr marL="0" indent="0" algn="ctr">
              <a:buNone/>
            </a:pPr>
            <a:r>
              <a:rPr lang="en-US" sz="4000" i="1" u="sng" dirty="0" smtClean="0"/>
              <a:t>Will </a:t>
            </a:r>
            <a:r>
              <a:rPr lang="en-US" sz="4000" i="1" dirty="0" smtClean="0"/>
              <a:t>you help me?</a:t>
            </a:r>
            <a:endParaRPr lang="ru-RU" sz="4000" i="1" dirty="0"/>
          </a:p>
        </p:txBody>
      </p:sp>
    </p:spTree>
    <p:extLst>
      <p:ext uri="{BB962C8B-B14F-4D97-AF65-F5344CB8AC3E}">
        <p14:creationId xmlns:p14="http://schemas.microsoft.com/office/powerpoint/2010/main" val="1756653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213"/>
    </mc:Choice>
    <mc:Fallback xmlns="">
      <p:transition spd="slow" advTm="18213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2232248"/>
          </a:xfrm>
          <a:gradFill flip="none" rotWithShape="1">
            <a:gsLst>
              <a:gs pos="0">
                <a:schemeClr val="accent6">
                  <a:shade val="30000"/>
                  <a:satMod val="115000"/>
                </a:schemeClr>
              </a:gs>
              <a:gs pos="50000">
                <a:schemeClr val="accent6">
                  <a:shade val="67500"/>
                  <a:satMod val="115000"/>
                </a:schemeClr>
              </a:gs>
              <a:gs pos="100000">
                <a:schemeClr val="accent6">
                  <a:shade val="100000"/>
                  <a:satMod val="115000"/>
                </a:schemeClr>
              </a:gs>
            </a:gsLst>
            <a:lin ang="5400000" scaled="1"/>
            <a:tileRect/>
          </a:gra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dirty="0" smtClean="0"/>
              <a:t>WORD ORDER IN YES/NO QUESTIONS</a:t>
            </a:r>
            <a:br>
              <a:rPr lang="en-US" dirty="0" smtClean="0"/>
            </a:br>
            <a:endParaRPr lang="ru-RU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99975742"/>
              </p:ext>
            </p:extLst>
          </p:nvPr>
        </p:nvGraphicFramePr>
        <p:xfrm>
          <a:off x="395536" y="2924944"/>
          <a:ext cx="8229600" cy="155448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057400"/>
                <a:gridCol w="2057400"/>
                <a:gridCol w="2057400"/>
                <a:gridCol w="2057400"/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</a:t>
                      </a:r>
                      <a:endParaRPr lang="ru-RU" dirty="0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Auxiliary verb</a:t>
                      </a:r>
                    </a:p>
                    <a:p>
                      <a:pPr algn="ctr"/>
                      <a:endParaRPr lang="ru-RU" dirty="0" smtClean="0"/>
                    </a:p>
                    <a:p>
                      <a:pPr algn="ctr"/>
                      <a:r>
                        <a:rPr lang="en-US" b="1" dirty="0" smtClean="0"/>
                        <a:t>Will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subject</a:t>
                      </a:r>
                      <a:endParaRPr lang="ru-RU" dirty="0" smtClean="0"/>
                    </a:p>
                    <a:p>
                      <a:pPr algn="ctr"/>
                      <a:endParaRPr lang="en-US" dirty="0" smtClean="0"/>
                    </a:p>
                    <a:p>
                      <a:pPr algn="ctr"/>
                      <a:endParaRPr lang="en-US" dirty="0" smtClean="0"/>
                    </a:p>
                    <a:p>
                      <a:pPr algn="ctr"/>
                      <a:r>
                        <a:rPr lang="en-US" b="1" dirty="0" smtClean="0"/>
                        <a:t>you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object</a:t>
                      </a:r>
                      <a:endParaRPr lang="ru-RU" dirty="0" smtClean="0"/>
                    </a:p>
                    <a:p>
                      <a:pPr algn="ctr"/>
                      <a:endParaRPr lang="en-US" dirty="0" smtClean="0"/>
                    </a:p>
                    <a:p>
                      <a:pPr algn="ctr"/>
                      <a:endParaRPr lang="en-US" dirty="0" smtClean="0"/>
                    </a:p>
                    <a:p>
                      <a:pPr algn="ctr"/>
                      <a:r>
                        <a:rPr lang="en-US" b="1" dirty="0" smtClean="0"/>
                        <a:t>help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additional</a:t>
                      </a:r>
                      <a:r>
                        <a:rPr lang="en-US" baseline="0" dirty="0" smtClean="0"/>
                        <a:t> parts of the sentence</a:t>
                      </a:r>
                      <a:endParaRPr lang="ru-RU" baseline="0" dirty="0" smtClean="0"/>
                    </a:p>
                    <a:p>
                      <a:pPr algn="ctr"/>
                      <a:r>
                        <a:rPr lang="en-US" b="1" baseline="0" dirty="0" smtClean="0"/>
                        <a:t>me</a:t>
                      </a:r>
                      <a:r>
                        <a:rPr lang="en-US" b="1" baseline="0" dirty="0" smtClean="0"/>
                        <a:t>?</a:t>
                      </a:r>
                      <a:endParaRPr lang="ru-RU" b="1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74886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903"/>
    </mc:Choice>
    <mc:Fallback xmlns="">
      <p:transition spd="slow" advTm="17903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gradFill flip="none" rotWithShape="1">
            <a:gsLst>
              <a:gs pos="0">
                <a:schemeClr val="accent6">
                  <a:shade val="30000"/>
                  <a:satMod val="115000"/>
                </a:schemeClr>
              </a:gs>
              <a:gs pos="50000">
                <a:schemeClr val="accent6">
                  <a:shade val="67500"/>
                  <a:satMod val="115000"/>
                </a:schemeClr>
              </a:gs>
              <a:gs pos="100000">
                <a:schemeClr val="accent6">
                  <a:shade val="100000"/>
                  <a:satMod val="115000"/>
                </a:schemeClr>
              </a:gs>
            </a:gsLst>
            <a:lin ang="5400000" scaled="1"/>
            <a:tileRect/>
          </a:gra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smtClean="0">
                <a:latin typeface="Algerian" pitchFamily="82" charset="0"/>
              </a:rPr>
              <a:t>SPECIAL QUESTIONS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800" dirty="0" smtClean="0"/>
              <a:t>(start with a question word)</a:t>
            </a:r>
          </a:p>
          <a:p>
            <a:pPr marL="0" indent="0" algn="ctr">
              <a:buNone/>
            </a:pPr>
            <a:r>
              <a:rPr lang="en-US" sz="4800" i="1" u="sng" dirty="0" smtClean="0"/>
              <a:t>Who</a:t>
            </a:r>
            <a:r>
              <a:rPr lang="en-US" sz="4800" i="1" dirty="0" smtClean="0"/>
              <a:t> did you go out?</a:t>
            </a:r>
          </a:p>
          <a:p>
            <a:pPr marL="0" indent="0" algn="ctr">
              <a:buNone/>
            </a:pPr>
            <a:r>
              <a:rPr lang="en-US" sz="4800" i="1" u="sng" dirty="0" smtClean="0"/>
              <a:t>Where </a:t>
            </a:r>
            <a:r>
              <a:rPr lang="en-US" sz="4800" i="1" dirty="0" smtClean="0"/>
              <a:t>did you meet her?</a:t>
            </a:r>
          </a:p>
          <a:p>
            <a:pPr marL="0" indent="0" algn="ctr">
              <a:buNone/>
            </a:pPr>
            <a:r>
              <a:rPr lang="en-US" sz="4800" i="1" u="sng" dirty="0" smtClean="0"/>
              <a:t>What</a:t>
            </a:r>
            <a:r>
              <a:rPr lang="en-US" sz="4800" i="1" dirty="0" smtClean="0"/>
              <a:t> is your name?</a:t>
            </a:r>
            <a:endParaRPr lang="ru-RU" sz="4800" i="1" dirty="0"/>
          </a:p>
        </p:txBody>
      </p:sp>
    </p:spTree>
    <p:extLst>
      <p:ext uri="{BB962C8B-B14F-4D97-AF65-F5344CB8AC3E}">
        <p14:creationId xmlns:p14="http://schemas.microsoft.com/office/powerpoint/2010/main" val="423750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359"/>
    </mc:Choice>
    <mc:Fallback xmlns="">
      <p:transition spd="slow" advTm="18359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gradFill flip="none" rotWithShape="1">
            <a:gsLst>
              <a:gs pos="0">
                <a:schemeClr val="accent6">
                  <a:shade val="30000"/>
                  <a:satMod val="115000"/>
                </a:schemeClr>
              </a:gs>
              <a:gs pos="50000">
                <a:schemeClr val="accent6">
                  <a:shade val="67500"/>
                  <a:satMod val="115000"/>
                </a:schemeClr>
              </a:gs>
              <a:gs pos="100000">
                <a:schemeClr val="accent6">
                  <a:shade val="100000"/>
                  <a:satMod val="115000"/>
                </a:schemeClr>
              </a:gs>
            </a:gsLst>
            <a:lin ang="5400000" scaled="1"/>
            <a:tileRect/>
          </a:gradFill>
        </p:spPr>
        <p:txBody>
          <a:bodyPr/>
          <a:lstStyle/>
          <a:p>
            <a:r>
              <a:rPr lang="en-US" dirty="0" smtClean="0">
                <a:latin typeface="Algerian" pitchFamily="82" charset="0"/>
              </a:rPr>
              <a:t>QUESTION WORDS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141168"/>
          </a:xfr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2700000" scaled="1"/>
            <a:tileRect/>
          </a:gradFill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4000" dirty="0" smtClean="0"/>
              <a:t>Who</a:t>
            </a:r>
            <a:r>
              <a:rPr lang="ru-RU" sz="4000" dirty="0" smtClean="0"/>
              <a:t> ?</a:t>
            </a:r>
            <a:endParaRPr lang="en-US" sz="4000" dirty="0" smtClean="0"/>
          </a:p>
          <a:p>
            <a:pPr marL="0" indent="0" algn="ctr">
              <a:buNone/>
            </a:pPr>
            <a:r>
              <a:rPr lang="en-US" sz="4000" dirty="0" smtClean="0"/>
              <a:t>Where</a:t>
            </a:r>
            <a:r>
              <a:rPr lang="ru-RU" sz="4000" dirty="0" smtClean="0"/>
              <a:t> ?</a:t>
            </a:r>
            <a:endParaRPr lang="en-US" sz="4000" dirty="0" smtClean="0"/>
          </a:p>
          <a:p>
            <a:pPr marL="0" indent="0" algn="ctr">
              <a:buNone/>
            </a:pPr>
            <a:r>
              <a:rPr lang="en-US" sz="4000" dirty="0" smtClean="0"/>
              <a:t>What</a:t>
            </a:r>
            <a:r>
              <a:rPr lang="ru-RU" sz="4000" dirty="0" smtClean="0"/>
              <a:t> ?</a:t>
            </a:r>
            <a:endParaRPr lang="en-US" sz="4000" dirty="0" smtClean="0"/>
          </a:p>
          <a:p>
            <a:pPr marL="0" indent="0" algn="ctr">
              <a:buNone/>
            </a:pPr>
            <a:r>
              <a:rPr lang="en-US" sz="4000" dirty="0" smtClean="0"/>
              <a:t>When</a:t>
            </a:r>
            <a:r>
              <a:rPr lang="ru-RU" sz="4000" dirty="0" smtClean="0"/>
              <a:t> ?</a:t>
            </a:r>
            <a:endParaRPr lang="en-US" sz="4000" dirty="0" smtClean="0"/>
          </a:p>
          <a:p>
            <a:pPr marL="0" indent="0" algn="ctr">
              <a:buNone/>
            </a:pPr>
            <a:r>
              <a:rPr lang="en-US" sz="4000" dirty="0" smtClean="0"/>
              <a:t>Why</a:t>
            </a:r>
            <a:r>
              <a:rPr lang="ru-RU" sz="4000" dirty="0" smtClean="0"/>
              <a:t> ?</a:t>
            </a:r>
            <a:endParaRPr lang="en-US" sz="4000" dirty="0" smtClean="0"/>
          </a:p>
          <a:p>
            <a:pPr marL="0" indent="0" algn="ctr">
              <a:buNone/>
            </a:pPr>
            <a:r>
              <a:rPr lang="en-US" sz="4000" dirty="0" smtClean="0"/>
              <a:t>How</a:t>
            </a:r>
            <a:r>
              <a:rPr lang="ru-RU" sz="4000" dirty="0" smtClean="0"/>
              <a:t> ?</a:t>
            </a:r>
            <a:endParaRPr lang="en-US" sz="4000" dirty="0" smtClean="0"/>
          </a:p>
          <a:p>
            <a:pPr marL="0" indent="0" algn="ctr">
              <a:buNone/>
            </a:pPr>
            <a:r>
              <a:rPr lang="en-US" sz="4000" dirty="0" smtClean="0"/>
              <a:t>Whose</a:t>
            </a:r>
            <a:r>
              <a:rPr lang="ru-RU" sz="4000" dirty="0" smtClean="0"/>
              <a:t> ?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17664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649"/>
    </mc:Choice>
    <mc:Fallback xmlns="">
      <p:transition spd="slow" advTm="18649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2204864"/>
          </a:xfrm>
          <a:gradFill flip="none" rotWithShape="1">
            <a:gsLst>
              <a:gs pos="0">
                <a:schemeClr val="accent6">
                  <a:shade val="30000"/>
                  <a:satMod val="115000"/>
                </a:schemeClr>
              </a:gs>
              <a:gs pos="50000">
                <a:schemeClr val="accent6">
                  <a:shade val="67500"/>
                  <a:satMod val="115000"/>
                </a:schemeClr>
              </a:gs>
              <a:gs pos="100000">
                <a:schemeClr val="accent6">
                  <a:shade val="100000"/>
                  <a:satMod val="115000"/>
                </a:schemeClr>
              </a:gs>
            </a:gsLst>
            <a:lin ang="5400000" scaled="1"/>
            <a:tileRect/>
          </a:gradFill>
        </p:spPr>
        <p:txBody>
          <a:bodyPr>
            <a:normAutofit fontScale="90000"/>
          </a:bodyPr>
          <a:lstStyle/>
          <a:p>
            <a:r>
              <a:rPr lang="en-US" dirty="0" smtClean="0"/>
              <a:t>WORD ORDER IN SPECIAL QUESTIONS</a:t>
            </a:r>
            <a:br>
              <a:rPr lang="en-US" dirty="0" smtClean="0"/>
            </a:br>
            <a:r>
              <a:rPr lang="en-US" dirty="0" smtClean="0"/>
              <a:t>(</a:t>
            </a:r>
            <a:r>
              <a:rPr lang="ru-RU" dirty="0" smtClean="0"/>
              <a:t>порядок слов в специальных вопросах)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78990893"/>
              </p:ext>
            </p:extLst>
          </p:nvPr>
        </p:nvGraphicFramePr>
        <p:xfrm>
          <a:off x="457200" y="2349500"/>
          <a:ext cx="8229600" cy="155956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645920"/>
                <a:gridCol w="1645920"/>
                <a:gridCol w="1645920"/>
                <a:gridCol w="1645920"/>
                <a:gridCol w="164592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5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Question </a:t>
                      </a:r>
                      <a:r>
                        <a:rPr lang="en-US" dirty="0" smtClean="0"/>
                        <a:t>word</a:t>
                      </a:r>
                      <a:endParaRPr lang="en-US" dirty="0" smtClean="0"/>
                    </a:p>
                    <a:p>
                      <a:pPr algn="ctr"/>
                      <a:r>
                        <a:rPr lang="en-US" b="1" dirty="0" smtClean="0"/>
                        <a:t>Where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auxiliary </a:t>
                      </a:r>
                      <a:r>
                        <a:rPr lang="en-US" dirty="0" smtClean="0"/>
                        <a:t>verb</a:t>
                      </a:r>
                      <a:r>
                        <a:rPr lang="ru-RU" baseline="0" dirty="0" smtClean="0"/>
                        <a:t> </a:t>
                      </a:r>
                    </a:p>
                    <a:p>
                      <a:pPr algn="ctr"/>
                      <a:endParaRPr lang="ru-RU" b="1" baseline="0" dirty="0" smtClean="0"/>
                    </a:p>
                    <a:p>
                      <a:pPr algn="ctr"/>
                      <a:r>
                        <a:rPr lang="en-US" b="1" dirty="0" smtClean="0"/>
                        <a:t>did</a:t>
                      </a:r>
                      <a:endParaRPr lang="ru-RU" b="1" dirty="0" smtClean="0"/>
                    </a:p>
                    <a:p>
                      <a:pPr algn="ctr"/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Subject</a:t>
                      </a:r>
                      <a:endParaRPr lang="ru-RU" dirty="0" smtClean="0"/>
                    </a:p>
                    <a:p>
                      <a:pPr algn="ctr"/>
                      <a:endParaRPr lang="en-US" dirty="0" smtClean="0"/>
                    </a:p>
                    <a:p>
                      <a:pPr algn="ctr"/>
                      <a:r>
                        <a:rPr lang="en-US" b="1" dirty="0" smtClean="0"/>
                        <a:t>you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Object</a:t>
                      </a:r>
                      <a:endParaRPr lang="ru-RU" dirty="0" smtClean="0"/>
                    </a:p>
                    <a:p>
                      <a:pPr algn="ctr"/>
                      <a:endParaRPr lang="en-US" dirty="0" smtClean="0"/>
                    </a:p>
                    <a:p>
                      <a:pPr algn="ctr"/>
                      <a:r>
                        <a:rPr lang="en-US" b="1" dirty="0" smtClean="0"/>
                        <a:t>meet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additional parts of the </a:t>
                      </a:r>
                      <a:r>
                        <a:rPr lang="en-US" dirty="0" smtClean="0"/>
                        <a:t>sentence</a:t>
                      </a:r>
                      <a:endParaRPr lang="ru-RU" dirty="0" smtClean="0"/>
                    </a:p>
                    <a:p>
                      <a:pPr algn="ctr"/>
                      <a:r>
                        <a:rPr lang="en-US" b="1" dirty="0" smtClean="0"/>
                        <a:t>her</a:t>
                      </a:r>
                      <a:r>
                        <a:rPr lang="en-US" b="1" dirty="0" smtClean="0"/>
                        <a:t>?</a:t>
                      </a:r>
                      <a:endParaRPr lang="ru-RU" b="1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39610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985"/>
    </mc:Choice>
    <mc:Fallback xmlns="">
      <p:transition spd="slow" advTm="17985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274638"/>
            <a:ext cx="8579296" cy="1143000"/>
          </a:xfrm>
          <a:gradFill flip="none" rotWithShape="1">
            <a:gsLst>
              <a:gs pos="0">
                <a:schemeClr val="accent6">
                  <a:shade val="30000"/>
                  <a:satMod val="115000"/>
                </a:schemeClr>
              </a:gs>
              <a:gs pos="50000">
                <a:schemeClr val="accent6">
                  <a:shade val="67500"/>
                  <a:satMod val="115000"/>
                </a:schemeClr>
              </a:gs>
              <a:gs pos="100000">
                <a:schemeClr val="accent6">
                  <a:shade val="100000"/>
                  <a:satMod val="115000"/>
                </a:schemeClr>
              </a:gs>
            </a:gsLst>
            <a:lin ang="5400000" scaled="1"/>
            <a:tileRect/>
          </a:gradFill>
        </p:spPr>
        <p:txBody>
          <a:bodyPr/>
          <a:lstStyle/>
          <a:p>
            <a:r>
              <a:rPr lang="en-US" dirty="0" smtClean="0">
                <a:latin typeface="Algerian" pitchFamily="82" charset="0"/>
              </a:rPr>
              <a:t>SUBJECT QUESTIONS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600200"/>
            <a:ext cx="8579296" cy="5069160"/>
          </a:xfr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2700000" scaled="1"/>
            <a:tileRect/>
          </a:gra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(If who, which or what are the subject of the question)</a:t>
            </a:r>
          </a:p>
          <a:p>
            <a:pPr marL="0" indent="0">
              <a:buNone/>
            </a:pPr>
            <a:r>
              <a:rPr lang="en-US" sz="1800" dirty="0"/>
              <a:t>s</a:t>
            </a:r>
            <a:r>
              <a:rPr lang="en-US" sz="1800" dirty="0" smtClean="0"/>
              <a:t>ubject                        object</a:t>
            </a:r>
          </a:p>
          <a:p>
            <a:pPr marL="0" indent="0">
              <a:buNone/>
            </a:pPr>
            <a:r>
              <a:rPr lang="en-US" dirty="0" smtClean="0"/>
              <a:t>Harry loves Jane.</a:t>
            </a:r>
          </a:p>
          <a:p>
            <a:pPr marL="0" indent="0">
              <a:buNone/>
            </a:pPr>
            <a:r>
              <a:rPr lang="en-US" dirty="0" smtClean="0"/>
              <a:t>Who loves Jane?</a:t>
            </a:r>
          </a:p>
          <a:p>
            <a:pPr marL="0" indent="0">
              <a:buNone/>
            </a:pPr>
            <a:r>
              <a:rPr lang="en-US" sz="1800" dirty="0" smtClean="0"/>
              <a:t>Subject                                 object</a:t>
            </a:r>
          </a:p>
          <a:p>
            <a:pPr marL="0" indent="0">
              <a:buNone/>
            </a:pPr>
            <a:r>
              <a:rPr lang="en-US" dirty="0" smtClean="0"/>
              <a:t>Marry helped George.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sz="2800" dirty="0" smtClean="0"/>
              <a:t>Who did Mary help?</a:t>
            </a:r>
            <a:endParaRPr lang="ru-RU" sz="2800" dirty="0"/>
          </a:p>
        </p:txBody>
      </p:sp>
      <p:cxnSp>
        <p:nvCxnSpPr>
          <p:cNvPr id="6" name="Прямая со стрелкой 5"/>
          <p:cNvCxnSpPr/>
          <p:nvPr/>
        </p:nvCxnSpPr>
        <p:spPr>
          <a:xfrm>
            <a:off x="611560" y="3248980"/>
            <a:ext cx="0" cy="324036"/>
          </a:xfrm>
          <a:prstGeom prst="straightConnector1">
            <a:avLst/>
          </a:prstGeom>
          <a:ln w="28575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>
            <a:off x="611560" y="2760035"/>
            <a:ext cx="0" cy="360040"/>
          </a:xfrm>
          <a:prstGeom prst="straightConnector1">
            <a:avLst/>
          </a:prstGeom>
          <a:ln w="28575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>
            <a:off x="2411760" y="2760035"/>
            <a:ext cx="0" cy="285530"/>
          </a:xfrm>
          <a:prstGeom prst="straightConnector1">
            <a:avLst/>
          </a:prstGeom>
          <a:ln w="28575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>
            <a:off x="611560" y="4135490"/>
            <a:ext cx="0" cy="273428"/>
          </a:xfrm>
          <a:prstGeom prst="straightConnector1">
            <a:avLst/>
          </a:prstGeom>
          <a:ln w="28575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/>
          <p:nvPr/>
        </p:nvCxnSpPr>
        <p:spPr>
          <a:xfrm>
            <a:off x="2915816" y="4135490"/>
            <a:ext cx="0" cy="273428"/>
          </a:xfrm>
          <a:prstGeom prst="straightConnector1">
            <a:avLst/>
          </a:prstGeom>
          <a:ln w="28575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Соединительная линия уступом 38"/>
          <p:cNvCxnSpPr/>
          <p:nvPr/>
        </p:nvCxnSpPr>
        <p:spPr>
          <a:xfrm rot="10800000" flipV="1">
            <a:off x="467546" y="5175969"/>
            <a:ext cx="2448270" cy="269253"/>
          </a:xfrm>
          <a:prstGeom prst="bentConnector3">
            <a:avLst/>
          </a:prstGeom>
          <a:ln w="28575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 стрелкой 42"/>
          <p:cNvCxnSpPr/>
          <p:nvPr/>
        </p:nvCxnSpPr>
        <p:spPr>
          <a:xfrm>
            <a:off x="499661" y="5489410"/>
            <a:ext cx="0" cy="360040"/>
          </a:xfrm>
          <a:prstGeom prst="straightConnector1">
            <a:avLst/>
          </a:prstGeom>
          <a:ln w="28575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 стрелкой 45"/>
          <p:cNvCxnSpPr/>
          <p:nvPr/>
        </p:nvCxnSpPr>
        <p:spPr>
          <a:xfrm flipV="1">
            <a:off x="2987824" y="4690695"/>
            <a:ext cx="1" cy="485275"/>
          </a:xfrm>
          <a:prstGeom prst="straightConnector1">
            <a:avLst/>
          </a:prstGeom>
          <a:ln w="28575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42469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697"/>
    </mc:Choice>
    <mc:Fallback xmlns="">
      <p:transition spd="slow" advTm="18697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2276872"/>
          </a:xfrm>
          <a:gradFill flip="none" rotWithShape="1">
            <a:gsLst>
              <a:gs pos="0">
                <a:schemeClr val="accent6">
                  <a:shade val="30000"/>
                  <a:satMod val="115000"/>
                </a:schemeClr>
              </a:gs>
              <a:gs pos="50000">
                <a:schemeClr val="accent6">
                  <a:shade val="67500"/>
                  <a:satMod val="115000"/>
                </a:schemeClr>
              </a:gs>
              <a:gs pos="100000">
                <a:schemeClr val="accent6">
                  <a:shade val="100000"/>
                  <a:satMod val="115000"/>
                </a:schemeClr>
              </a:gs>
            </a:gsLst>
            <a:lin ang="5400000" scaled="1"/>
            <a:tileRect/>
          </a:gradFill>
        </p:spPr>
        <p:txBody>
          <a:bodyPr>
            <a:normAutofit/>
          </a:bodyPr>
          <a:lstStyle/>
          <a:p>
            <a:r>
              <a:rPr lang="en-US" dirty="0" smtClean="0"/>
              <a:t>WORD ORDER IN SUBJECT QUESTIONS</a:t>
            </a:r>
            <a:br>
              <a:rPr lang="en-US" dirty="0" smtClean="0"/>
            </a:b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87313241"/>
              </p:ext>
            </p:extLst>
          </p:nvPr>
        </p:nvGraphicFramePr>
        <p:xfrm>
          <a:off x="323528" y="2492896"/>
          <a:ext cx="8208912" cy="2376264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4032629"/>
                <a:gridCol w="4176283"/>
              </a:tblGrid>
              <a:tr h="915639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</a:tr>
              <a:tr h="1460625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Begin</a:t>
                      </a:r>
                      <a:r>
                        <a:rPr lang="en-US" sz="2000" baseline="0" dirty="0" smtClean="0"/>
                        <a:t> with “who, what, which…”</a:t>
                      </a:r>
                    </a:p>
                    <a:p>
                      <a:pPr algn="ctr"/>
                      <a:r>
                        <a:rPr lang="en-US" sz="2000" b="1" baseline="0" dirty="0" smtClean="0"/>
                        <a:t>Who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Direct word order</a:t>
                      </a:r>
                      <a:endParaRPr lang="ru-RU" sz="2000" dirty="0" smtClean="0"/>
                    </a:p>
                    <a:p>
                      <a:pPr algn="ctr"/>
                      <a:r>
                        <a:rPr lang="en-US" sz="2000" b="1" dirty="0" smtClean="0"/>
                        <a:t>loves </a:t>
                      </a:r>
                      <a:r>
                        <a:rPr lang="en-US" sz="2000" b="1" dirty="0" smtClean="0"/>
                        <a:t>Jane?</a:t>
                      </a:r>
                      <a:endParaRPr lang="ru-RU" sz="2000" b="1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79964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706"/>
    </mc:Choice>
    <mc:Fallback xmlns="">
      <p:transition spd="slow" advTm="18706"/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2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146</TotalTime>
  <Words>363</Words>
  <Application>Microsoft Office PowerPoint</Application>
  <PresentationFormat>Экран (4:3)</PresentationFormat>
  <Paragraphs>129</Paragraphs>
  <Slides>14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Апекс</vt:lpstr>
      <vt:lpstr>TYPES OF QUESTIONS IN ENGLISH</vt:lpstr>
      <vt:lpstr>THERE ARE FIVE TYPES OF QUESTIONS IN ENGLISH</vt:lpstr>
      <vt:lpstr>YES/NO QUESTIONS</vt:lpstr>
      <vt:lpstr>WORD ORDER IN YES/NO QUESTIONS </vt:lpstr>
      <vt:lpstr>SPECIAL QUESTIONS</vt:lpstr>
      <vt:lpstr>QUESTION WORDS</vt:lpstr>
      <vt:lpstr>WORD ORDER IN SPECIAL QUESTIONS (порядок слов в специальных вопросах)</vt:lpstr>
      <vt:lpstr>SUBJECT QUESTIONS</vt:lpstr>
      <vt:lpstr>WORD ORDER IN SUBJECT QUESTIONS </vt:lpstr>
      <vt:lpstr>QUESTION TAGS</vt:lpstr>
      <vt:lpstr>WORD ORDER IN QUESTION TAGS </vt:lpstr>
      <vt:lpstr>THE RULES OF FORMATION QUESTIONS TAGS</vt:lpstr>
      <vt:lpstr>ALTERNATIVE QUESTIONS</vt:lpstr>
      <vt:lpstr>WORD ORDER IN ALTERNATIVE QUESTIONS(порядок слов в альтернативных вопросах)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TYPES OF QUESTIONS IN ENGLISH</dc:title>
  <dc:creator>DIMA</dc:creator>
  <cp:lastModifiedBy>Пользователь</cp:lastModifiedBy>
  <cp:revision>17</cp:revision>
  <dcterms:created xsi:type="dcterms:W3CDTF">2013-04-14T15:03:39Z</dcterms:created>
  <dcterms:modified xsi:type="dcterms:W3CDTF">2015-04-25T12:31:34Z</dcterms:modified>
</cp:coreProperties>
</file>